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0" r:id="rId2"/>
    <p:sldId id="355" r:id="rId3"/>
    <p:sldId id="342" r:id="rId4"/>
    <p:sldId id="343" r:id="rId5"/>
    <p:sldId id="360" r:id="rId6"/>
    <p:sldId id="362" r:id="rId7"/>
    <p:sldId id="372" r:id="rId8"/>
    <p:sldId id="344" r:id="rId9"/>
    <p:sldId id="363" r:id="rId10"/>
    <p:sldId id="367" r:id="rId11"/>
    <p:sldId id="368" r:id="rId12"/>
    <p:sldId id="345" r:id="rId13"/>
    <p:sldId id="346" r:id="rId14"/>
    <p:sldId id="369" r:id="rId15"/>
    <p:sldId id="364" r:id="rId16"/>
    <p:sldId id="365" r:id="rId17"/>
    <p:sldId id="373" r:id="rId18"/>
    <p:sldId id="347" r:id="rId19"/>
    <p:sldId id="366" r:id="rId20"/>
    <p:sldId id="370" r:id="rId21"/>
    <p:sldId id="374" r:id="rId22"/>
    <p:sldId id="350" r:id="rId23"/>
    <p:sldId id="375" r:id="rId24"/>
    <p:sldId id="348" r:id="rId25"/>
    <p:sldId id="376" r:id="rId26"/>
    <p:sldId id="377" r:id="rId27"/>
    <p:sldId id="349" r:id="rId28"/>
    <p:sldId id="378" r:id="rId29"/>
    <p:sldId id="379" r:id="rId30"/>
    <p:sldId id="359" r:id="rId31"/>
    <p:sldId id="380" r:id="rId32"/>
    <p:sldId id="381" r:id="rId33"/>
    <p:sldId id="351" r:id="rId34"/>
    <p:sldId id="382" r:id="rId35"/>
    <p:sldId id="383" r:id="rId36"/>
    <p:sldId id="352" r:id="rId37"/>
    <p:sldId id="384" r:id="rId38"/>
    <p:sldId id="385" r:id="rId39"/>
    <p:sldId id="397" r:id="rId40"/>
    <p:sldId id="388" r:id="rId41"/>
    <p:sldId id="389" r:id="rId42"/>
    <p:sldId id="393" r:id="rId43"/>
    <p:sldId id="387" r:id="rId44"/>
    <p:sldId id="391" r:id="rId45"/>
    <p:sldId id="394" r:id="rId46"/>
    <p:sldId id="398" r:id="rId47"/>
    <p:sldId id="396" r:id="rId48"/>
    <p:sldId id="386" r:id="rId49"/>
    <p:sldId id="395" r:id="rId50"/>
    <p:sldId id="358" r:id="rId5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79" autoAdjust="0"/>
  </p:normalViewPr>
  <p:slideViewPr>
    <p:cSldViewPr>
      <p:cViewPr varScale="1">
        <p:scale>
          <a:sx n="120" d="100"/>
          <a:sy n="120" d="100"/>
        </p:scale>
        <p:origin x="-104" y="-15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D783F-95A3-4661-80F5-2399AB1F4B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89F90-B842-4E94-A330-7EC2A5B5A0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DA007-6194-49C8-87C1-D14EBC8443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6B365-4FBA-4974-981E-04993BA855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0AD95-557C-47CE-8F04-D5D4BD166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863CA-2957-4B9F-920C-D23AECEBEC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772F-A042-44C3-B797-DBD1D743A7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EA3DC7-A767-41E4-B2F1-85A8105C8C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CA996F-E1B3-4DA4-9D5D-CFF4076B99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39ABD-ABC5-4DAF-B31A-FB83725CB9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C1A7D-4E7C-4E79-AE74-615757A835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DB48F80-6DDC-466B-88CF-AF16A12DE73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1" Type="http://schemas.microsoft.com/office/2007/relationships/media" Target="file:///C:\Users\Pellegrino%20David\Desktop\Spanish%20Sample.wav" TargetMode="External"/><Relationship Id="rId2" Type="http://schemas.openxmlformats.org/officeDocument/2006/relationships/audio" Target="file:///C:\Users\Pellegrino%20David\Desktop\Spanish%20Sample.wav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2.png"/><Relationship Id="rId1" Type="http://schemas.microsoft.com/office/2007/relationships/media" Target="file:///C:\Users\Pellegrino%20David\Desktop\French%20Sample.wav" TargetMode="External"/><Relationship Id="rId2" Type="http://schemas.openxmlformats.org/officeDocument/2006/relationships/audio" Target="file:///C:\Users\Pellegrino%20David\Desktop\French%20Sample.wav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conversationalelements.wikispaces.com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1371600" y="2133600"/>
            <a:ext cx="64008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800">
                <a:latin typeface="+mj-lt"/>
              </a:rPr>
              <a:t>Conversational Elements:</a:t>
            </a:r>
          </a:p>
          <a:p>
            <a:pPr algn="ctr"/>
            <a:r>
              <a:rPr lang="en-US" sz="2800">
                <a:latin typeface="+mj-lt"/>
              </a:rPr>
              <a:t>What are they and how to use them effectively?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Permission</a:t>
            </a:r>
            <a:endParaRPr lang="fr-FR" sz="3600">
              <a:latin typeface="+mj-lt"/>
            </a:endParaRPr>
          </a:p>
          <a:p>
            <a:r>
              <a:rPr lang="en-US" sz="3600">
                <a:latin typeface="+mj-lt"/>
              </a:rPr>
              <a:t>Prompt: </a:t>
            </a:r>
            <a:r>
              <a:rPr lang="en-US" sz="3600" smtClean="0">
                <a:latin typeface="+mj-lt"/>
              </a:rPr>
              <a:t>You remember that you have to call your mom in the middle of class.</a:t>
            </a:r>
            <a:endParaRPr lang="en-US" sz="3600">
              <a:latin typeface="+mj-lt"/>
            </a:endParaRPr>
          </a:p>
          <a:p>
            <a:endParaRPr lang="fr-FR" sz="3600">
              <a:latin typeface="+mj-lt"/>
            </a:endParaRPr>
          </a:p>
          <a:p>
            <a:r>
              <a:rPr lang="fr-FR" sz="3600">
                <a:latin typeface="+mj-lt"/>
              </a:rPr>
              <a:t>Is it all right </a:t>
            </a:r>
            <a:r>
              <a:rPr lang="fr-FR" sz="3600" smtClean="0">
                <a:latin typeface="+mj-lt"/>
              </a:rPr>
              <a:t>if I call my mom now?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Permission</a:t>
            </a:r>
          </a:p>
          <a:p>
            <a:r>
              <a:rPr lang="en-US" sz="3600" smtClean="0">
                <a:latin typeface="+mj-lt"/>
              </a:rPr>
              <a:t>Prompt</a:t>
            </a:r>
            <a:r>
              <a:rPr lang="en-US" sz="3600">
                <a:latin typeface="+mj-lt"/>
              </a:rPr>
              <a:t>: </a:t>
            </a:r>
            <a:r>
              <a:rPr lang="en-US" sz="3600" smtClean="0">
                <a:latin typeface="+mj-lt"/>
              </a:rPr>
              <a:t>You remember that you have to call your mom in the middle of class.</a:t>
            </a:r>
            <a:endParaRPr lang="en-US" sz="3600">
              <a:latin typeface="+mj-lt"/>
            </a:endParaRPr>
          </a:p>
          <a:p>
            <a:endParaRPr lang="fr-FR" sz="3600">
              <a:latin typeface="+mj-lt"/>
            </a:endParaRPr>
          </a:p>
          <a:p>
            <a:r>
              <a:rPr lang="fr-FR" sz="3600">
                <a:latin typeface="+mj-lt"/>
              </a:rPr>
              <a:t>Is it all right </a:t>
            </a:r>
            <a:r>
              <a:rPr lang="fr-FR" sz="3600" smtClean="0">
                <a:latin typeface="+mj-lt"/>
              </a:rPr>
              <a:t>if I call my mom now?</a:t>
            </a:r>
          </a:p>
          <a:p>
            <a:endParaRPr lang="fr-FR" sz="3600" smtClean="0">
              <a:latin typeface="+mj-lt"/>
            </a:endParaRPr>
          </a:p>
          <a:p>
            <a:r>
              <a:rPr lang="fr-FR" sz="3600" smtClean="0">
                <a:latin typeface="+mj-lt"/>
              </a:rPr>
              <a:t>Est-ce que ça vous va si…?</a:t>
            </a:r>
          </a:p>
          <a:p>
            <a:endParaRPr lang="fr-FR" sz="3600" smtClean="0">
              <a:latin typeface="+mj-lt"/>
            </a:endParaRPr>
          </a:p>
          <a:p>
            <a:endParaRPr lang="fr-FR" sz="3600" smtClean="0">
              <a:latin typeface="+mj-lt"/>
            </a:endParaRPr>
          </a:p>
          <a:p>
            <a:r>
              <a:rPr lang="fr-FR" sz="3600" smtClean="0">
                <a:latin typeface="+mj-lt"/>
              </a:rPr>
              <a:t>¿Está bien si…?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Permission</a:t>
            </a:r>
          </a:p>
          <a:p>
            <a:r>
              <a:rPr lang="en-US" sz="3600" smtClean="0">
                <a:latin typeface="+mj-lt"/>
              </a:rPr>
              <a:t>Prompt</a:t>
            </a:r>
            <a:r>
              <a:rPr lang="en-US" sz="3600">
                <a:latin typeface="+mj-lt"/>
              </a:rPr>
              <a:t>: </a:t>
            </a:r>
            <a:r>
              <a:rPr lang="en-US" sz="3600" smtClean="0">
                <a:latin typeface="+mj-lt"/>
              </a:rPr>
              <a:t>You remember that you have to call your mom in the middle of class.</a:t>
            </a:r>
            <a:endParaRPr lang="en-US" sz="3600">
              <a:latin typeface="+mj-lt"/>
            </a:endParaRPr>
          </a:p>
          <a:p>
            <a:endParaRPr lang="fr-FR" sz="3600">
              <a:latin typeface="+mj-lt"/>
            </a:endParaRPr>
          </a:p>
          <a:p>
            <a:r>
              <a:rPr lang="fr-FR" sz="3600">
                <a:latin typeface="+mj-lt"/>
              </a:rPr>
              <a:t>Is it all right </a:t>
            </a:r>
            <a:r>
              <a:rPr lang="fr-FR" sz="3600" smtClean="0">
                <a:latin typeface="+mj-lt"/>
              </a:rPr>
              <a:t>if I call my mom now?</a:t>
            </a:r>
            <a:endParaRPr lang="fr-FR" sz="3600">
              <a:latin typeface="+mj-lt"/>
            </a:endParaRPr>
          </a:p>
          <a:p>
            <a:endParaRPr lang="fr-FR" sz="3600">
              <a:latin typeface="+mj-lt"/>
            </a:endParaRPr>
          </a:p>
          <a:p>
            <a:r>
              <a:rPr lang="fr-FR" sz="3600">
                <a:latin typeface="+mj-lt"/>
              </a:rPr>
              <a:t>Est-ce que ça vous </a:t>
            </a:r>
            <a:r>
              <a:rPr lang="fr-FR" sz="3600" smtClean="0">
                <a:latin typeface="+mj-lt"/>
              </a:rPr>
              <a:t>va si je téléphone à ma mère maintenant?</a:t>
            </a:r>
            <a:endParaRPr lang="fr-FR" sz="3600">
              <a:latin typeface="+mj-lt"/>
            </a:endParaRPr>
          </a:p>
          <a:p>
            <a:endParaRPr lang="fr-FR" sz="3600">
              <a:latin typeface="+mj-lt"/>
            </a:endParaRPr>
          </a:p>
          <a:p>
            <a:r>
              <a:rPr lang="fr-FR" sz="3600">
                <a:latin typeface="+mj-lt"/>
              </a:rPr>
              <a:t>¿Está bien </a:t>
            </a:r>
            <a:r>
              <a:rPr lang="fr-FR" sz="3600" smtClean="0">
                <a:latin typeface="+mj-lt"/>
              </a:rPr>
              <a:t>si telefoneo a mi madre ahora?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Opinions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</a:t>
            </a:r>
            <a:r>
              <a:rPr lang="en-US" sz="3600" smtClean="0">
                <a:latin typeface="+mj-lt"/>
              </a:rPr>
              <a:t>Do you think that she will do well on the French / Spanish exam?</a:t>
            </a:r>
            <a:endParaRPr lang="fr-FR" sz="360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Opinions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</a:t>
            </a:r>
            <a:r>
              <a:rPr lang="en-US" sz="3600" smtClean="0">
                <a:latin typeface="+mj-lt"/>
              </a:rPr>
              <a:t>Do you think that she will do well on the French / Spanish exam?</a:t>
            </a:r>
            <a:endParaRPr lang="en-US" sz="3600">
              <a:latin typeface="+mj-lt"/>
            </a:endParaRPr>
          </a:p>
          <a:p>
            <a:endParaRPr lang="en-US" sz="3600">
              <a:latin typeface="+mj-lt"/>
            </a:endParaRPr>
          </a:p>
          <a:p>
            <a:r>
              <a:rPr lang="en-US" sz="3600" smtClean="0">
                <a:latin typeface="+mj-lt"/>
              </a:rPr>
              <a:t>As </a:t>
            </a:r>
            <a:r>
              <a:rPr lang="en-US" sz="3600">
                <a:latin typeface="+mj-lt"/>
              </a:rPr>
              <a:t>far as I </a:t>
            </a:r>
            <a:r>
              <a:rPr lang="en-US" sz="3600" smtClean="0">
                <a:latin typeface="+mj-lt"/>
              </a:rPr>
              <a:t>know, she speaks French / Spanish very well.</a:t>
            </a:r>
            <a:endParaRPr lang="fr-FR" sz="360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Opinions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</a:t>
            </a:r>
            <a:r>
              <a:rPr lang="en-US" sz="3600" smtClean="0">
                <a:latin typeface="+mj-lt"/>
              </a:rPr>
              <a:t>Do you think that she will do well on the French / Spanish exam?</a:t>
            </a:r>
            <a:endParaRPr lang="en-US" sz="3600">
              <a:latin typeface="+mj-lt"/>
            </a:endParaRPr>
          </a:p>
          <a:p>
            <a:endParaRPr lang="en-US" sz="3600">
              <a:latin typeface="+mj-lt"/>
            </a:endParaRPr>
          </a:p>
          <a:p>
            <a:r>
              <a:rPr lang="en-US" sz="3600" smtClean="0">
                <a:latin typeface="+mj-lt"/>
              </a:rPr>
              <a:t>As far as I know, she speaks French / Spanish very well.</a:t>
            </a:r>
          </a:p>
          <a:p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Autant que je </a:t>
            </a:r>
            <a:r>
              <a:rPr lang="en-US" sz="3600" smtClean="0">
                <a:latin typeface="+mj-lt"/>
              </a:rPr>
              <a:t>sache… </a:t>
            </a:r>
            <a:endParaRPr lang="en-US" sz="3600">
              <a:latin typeface="+mj-lt"/>
            </a:endParaRPr>
          </a:p>
          <a:p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Que yo sepa...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Opinions</a:t>
            </a:r>
          </a:p>
          <a:p>
            <a:r>
              <a:rPr lang="en-US" sz="3600" smtClean="0">
                <a:latin typeface="+mj-lt"/>
              </a:rPr>
              <a:t>Prompt</a:t>
            </a:r>
            <a:r>
              <a:rPr lang="en-US" sz="3600">
                <a:latin typeface="+mj-lt"/>
              </a:rPr>
              <a:t>: </a:t>
            </a:r>
            <a:r>
              <a:rPr lang="en-US" sz="3600" smtClean="0">
                <a:latin typeface="+mj-lt"/>
              </a:rPr>
              <a:t>Do you think that she will do well on the French / Spanish exam?</a:t>
            </a:r>
            <a:endParaRPr lang="en-US" sz="3600">
              <a:latin typeface="+mj-lt"/>
            </a:endParaRPr>
          </a:p>
          <a:p>
            <a:endParaRPr lang="en-US" sz="3600">
              <a:latin typeface="+mj-lt"/>
            </a:endParaRPr>
          </a:p>
          <a:p>
            <a:r>
              <a:rPr lang="en-US" sz="3600" smtClean="0">
                <a:latin typeface="+mj-lt"/>
              </a:rPr>
              <a:t>As far as I know, she speaks French / Spanish very well.</a:t>
            </a:r>
          </a:p>
          <a:p>
            <a:endParaRPr lang="en-US" sz="3600">
              <a:latin typeface="+mj-lt"/>
            </a:endParaRPr>
          </a:p>
          <a:p>
            <a:r>
              <a:rPr lang="en-US" sz="3600" smtClean="0">
                <a:latin typeface="+mj-lt"/>
              </a:rPr>
              <a:t>Autant </a:t>
            </a:r>
            <a:r>
              <a:rPr lang="en-US" sz="3600">
                <a:latin typeface="+mj-lt"/>
              </a:rPr>
              <a:t>que je </a:t>
            </a:r>
            <a:r>
              <a:rPr lang="en-US" sz="3600" smtClean="0">
                <a:latin typeface="+mj-lt"/>
              </a:rPr>
              <a:t>sache, elle parle très bien le français.</a:t>
            </a:r>
            <a:endParaRPr lang="en-US" sz="3600">
              <a:latin typeface="+mj-lt"/>
            </a:endParaRPr>
          </a:p>
          <a:p>
            <a:endParaRPr lang="en-US" sz="3600">
              <a:latin typeface="+mj-lt"/>
            </a:endParaRPr>
          </a:p>
          <a:p>
            <a:r>
              <a:rPr lang="en-US" sz="3600" smtClean="0">
                <a:latin typeface="+mj-lt"/>
              </a:rPr>
              <a:t>Que yo sepa, ella habla español muy bien.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Explanations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Would you like to </a:t>
            </a:r>
            <a:r>
              <a:rPr lang="en-US" sz="3600" smtClean="0">
                <a:latin typeface="+mj-lt"/>
              </a:rPr>
              <a:t>eat lunch </a:t>
            </a:r>
            <a:r>
              <a:rPr lang="en-US" sz="3600">
                <a:latin typeface="+mj-lt"/>
              </a:rPr>
              <a:t>with me</a:t>
            </a:r>
            <a:r>
              <a:rPr lang="en-US" sz="3600" smtClean="0">
                <a:latin typeface="+mj-lt"/>
              </a:rPr>
              <a:t>?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Explanations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Would you like to </a:t>
            </a:r>
            <a:r>
              <a:rPr lang="en-US" sz="3600" smtClean="0">
                <a:latin typeface="+mj-lt"/>
              </a:rPr>
              <a:t>eat lunch </a:t>
            </a:r>
            <a:r>
              <a:rPr lang="en-US" sz="3600">
                <a:latin typeface="+mj-lt"/>
              </a:rPr>
              <a:t>with me?</a:t>
            </a:r>
          </a:p>
          <a:p>
            <a:endParaRPr lang="en-US" sz="3600">
              <a:latin typeface="+mj-lt"/>
            </a:endParaRPr>
          </a:p>
          <a:p>
            <a:r>
              <a:rPr lang="fr-FR" sz="3600">
                <a:latin typeface="+mj-lt"/>
              </a:rPr>
              <a:t>The truth is </a:t>
            </a:r>
            <a:r>
              <a:rPr lang="fr-FR" sz="3600" smtClean="0">
                <a:latin typeface="+mj-lt"/>
              </a:rPr>
              <a:t>that I have too much homework to do.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Explanations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Would you like to </a:t>
            </a:r>
            <a:r>
              <a:rPr lang="en-US" sz="3600" smtClean="0">
                <a:latin typeface="+mj-lt"/>
              </a:rPr>
              <a:t>eat lunch </a:t>
            </a:r>
            <a:r>
              <a:rPr lang="en-US" sz="3600">
                <a:latin typeface="+mj-lt"/>
              </a:rPr>
              <a:t>with me?</a:t>
            </a:r>
          </a:p>
          <a:p>
            <a:endParaRPr lang="en-US" sz="3600">
              <a:latin typeface="+mj-lt"/>
            </a:endParaRPr>
          </a:p>
          <a:p>
            <a:r>
              <a:rPr lang="fr-FR" sz="3600" smtClean="0">
                <a:latin typeface="+mj-lt"/>
              </a:rPr>
              <a:t>The truth is that I have too much homework to do.</a:t>
            </a:r>
            <a:endParaRPr lang="en-US" sz="3600" smtClean="0">
              <a:latin typeface="+mj-lt"/>
            </a:endParaRPr>
          </a:p>
          <a:p>
            <a:endParaRPr lang="fr-FR" sz="3600" smtClean="0">
              <a:latin typeface="+mj-lt"/>
            </a:endParaRPr>
          </a:p>
          <a:p>
            <a:r>
              <a:rPr lang="fr-FR" sz="3600" smtClean="0">
                <a:latin typeface="+mj-lt"/>
              </a:rPr>
              <a:t>La </a:t>
            </a:r>
            <a:r>
              <a:rPr lang="fr-FR" sz="3600">
                <a:latin typeface="+mj-lt"/>
              </a:rPr>
              <a:t>vérité c’est </a:t>
            </a:r>
            <a:r>
              <a:rPr lang="fr-FR" sz="3600" smtClean="0">
                <a:latin typeface="+mj-lt"/>
              </a:rPr>
              <a:t>que…</a:t>
            </a:r>
            <a:endParaRPr lang="fr-FR" sz="3600">
              <a:latin typeface="+mj-lt"/>
            </a:endParaRPr>
          </a:p>
          <a:p>
            <a:endParaRPr lang="fr-FR" sz="3600">
              <a:latin typeface="+mj-lt"/>
            </a:endParaRPr>
          </a:p>
          <a:p>
            <a:r>
              <a:rPr lang="fr-FR" sz="3600">
                <a:latin typeface="+mj-lt"/>
              </a:rPr>
              <a:t>La verdad es </a:t>
            </a:r>
            <a:r>
              <a:rPr lang="fr-FR" sz="3600" smtClean="0">
                <a:latin typeface="+mj-lt"/>
              </a:rPr>
              <a:t>que…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609600" y="990600"/>
            <a:ext cx="78486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Agenda</a:t>
            </a:r>
          </a:p>
          <a:p>
            <a:endParaRPr lang="en-US" sz="2400" smtClean="0">
              <a:latin typeface="+mj-lt"/>
            </a:endParaRPr>
          </a:p>
          <a:p>
            <a:r>
              <a:rPr lang="en-US" sz="2400" smtClean="0">
                <a:latin typeface="+mj-lt"/>
              </a:rPr>
              <a:t>Using Conversational </a:t>
            </a:r>
            <a:r>
              <a:rPr lang="en-US" sz="2400" dirty="0">
                <a:latin typeface="+mj-lt"/>
              </a:rPr>
              <a:t>Elements with Prompts</a:t>
            </a:r>
          </a:p>
          <a:p>
            <a:endParaRPr lang="en-US" sz="2400" dirty="0">
              <a:latin typeface="+mj-lt"/>
            </a:endParaRPr>
          </a:p>
          <a:p>
            <a:r>
              <a:rPr lang="en-US" sz="2400" smtClean="0">
                <a:latin typeface="+mj-lt"/>
              </a:rPr>
              <a:t>Sentence Building with CEs</a:t>
            </a:r>
            <a:endParaRPr lang="en-US" sz="2400" dirty="0">
              <a:latin typeface="+mj-lt"/>
            </a:endParaRPr>
          </a:p>
          <a:p>
            <a:endParaRPr lang="en-US" sz="2400" dirty="0">
              <a:latin typeface="+mj-lt"/>
            </a:endParaRPr>
          </a:p>
          <a:p>
            <a:r>
              <a:rPr lang="en-US" sz="2400" smtClean="0">
                <a:latin typeface="+mj-lt"/>
              </a:rPr>
              <a:t>Guided Conversation with Audio Clips with CEs in Action</a:t>
            </a:r>
          </a:p>
          <a:p>
            <a:endParaRPr lang="en-US" sz="2400" dirty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Discussion </a:t>
            </a:r>
            <a:r>
              <a:rPr lang="en-US" sz="2400" smtClean="0">
                <a:latin typeface="+mj-lt"/>
              </a:rPr>
              <a:t>about Benefits and Potential </a:t>
            </a:r>
            <a:r>
              <a:rPr lang="en-US" sz="2400" dirty="0" smtClean="0">
                <a:latin typeface="+mj-lt"/>
              </a:rPr>
              <a:t>U</a:t>
            </a:r>
            <a:r>
              <a:rPr lang="en-US" sz="2400" smtClean="0">
                <a:latin typeface="+mj-lt"/>
              </a:rPr>
              <a:t>ses</a:t>
            </a:r>
            <a:endParaRPr lang="en-US" sz="2400" dirty="0" smtClean="0">
              <a:latin typeface="+mj-lt"/>
            </a:endParaRPr>
          </a:p>
          <a:p>
            <a:endParaRPr lang="en-US" sz="2400" dirty="0">
              <a:latin typeface="+mj-lt"/>
            </a:endParaRPr>
          </a:p>
          <a:p>
            <a:r>
              <a:rPr lang="en-US" sz="2400" smtClean="0">
                <a:latin typeface="+mj-lt"/>
              </a:rPr>
              <a:t>Conversational Elements Bingo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Explanations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Would you like to </a:t>
            </a:r>
            <a:r>
              <a:rPr lang="en-US" sz="3600" smtClean="0">
                <a:latin typeface="+mj-lt"/>
              </a:rPr>
              <a:t>eat lunch </a:t>
            </a:r>
            <a:r>
              <a:rPr lang="en-US" sz="3600">
                <a:latin typeface="+mj-lt"/>
              </a:rPr>
              <a:t>with me?</a:t>
            </a:r>
          </a:p>
          <a:p>
            <a:endParaRPr lang="en-US" sz="3600">
              <a:latin typeface="+mj-lt"/>
            </a:endParaRPr>
          </a:p>
          <a:p>
            <a:r>
              <a:rPr lang="fr-FR" sz="3600" smtClean="0">
                <a:latin typeface="+mj-lt"/>
              </a:rPr>
              <a:t>The truth is that I have too much homework to do.</a:t>
            </a:r>
            <a:endParaRPr lang="en-US" sz="3600" smtClean="0">
              <a:latin typeface="+mj-lt"/>
            </a:endParaRPr>
          </a:p>
          <a:p>
            <a:endParaRPr lang="fr-FR" sz="3600" smtClean="0">
              <a:latin typeface="+mj-lt"/>
            </a:endParaRPr>
          </a:p>
          <a:p>
            <a:r>
              <a:rPr lang="fr-FR" sz="3600" smtClean="0">
                <a:latin typeface="+mj-lt"/>
              </a:rPr>
              <a:t>La </a:t>
            </a:r>
            <a:r>
              <a:rPr lang="fr-FR" sz="3600">
                <a:latin typeface="+mj-lt"/>
              </a:rPr>
              <a:t>vérité c’est </a:t>
            </a:r>
            <a:r>
              <a:rPr lang="fr-FR" sz="3600" smtClean="0">
                <a:latin typeface="+mj-lt"/>
              </a:rPr>
              <a:t>que j’ai trop de travails à faire.</a:t>
            </a:r>
            <a:endParaRPr lang="fr-FR" sz="3600">
              <a:latin typeface="+mj-lt"/>
            </a:endParaRPr>
          </a:p>
          <a:p>
            <a:r>
              <a:rPr lang="fr-FR" sz="3600" smtClean="0">
                <a:latin typeface="+mj-lt"/>
              </a:rPr>
              <a:t>La </a:t>
            </a:r>
            <a:r>
              <a:rPr lang="fr-FR" sz="3600">
                <a:latin typeface="+mj-lt"/>
              </a:rPr>
              <a:t>verdad es </a:t>
            </a:r>
            <a:r>
              <a:rPr lang="fr-FR" sz="3600" smtClean="0">
                <a:latin typeface="+mj-lt"/>
              </a:rPr>
              <a:t>que tengo demasiada tarea que hacer.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Agreement</a:t>
            </a:r>
          </a:p>
          <a:p>
            <a:r>
              <a:rPr lang="es-ES" sz="3600" smtClean="0">
                <a:latin typeface="+mj-lt"/>
              </a:rPr>
              <a:t>Prompt</a:t>
            </a:r>
            <a:r>
              <a:rPr lang="es-ES" sz="3600">
                <a:latin typeface="+mj-lt"/>
              </a:rPr>
              <a:t>: Is it true that </a:t>
            </a:r>
            <a:r>
              <a:rPr lang="es-ES" sz="3600" smtClean="0">
                <a:latin typeface="+mj-lt"/>
              </a:rPr>
              <a:t>your mother will be at the party?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Agreement</a:t>
            </a:r>
          </a:p>
          <a:p>
            <a:r>
              <a:rPr lang="en-US" sz="3600" smtClean="0">
                <a:latin typeface="+mj-lt"/>
              </a:rPr>
              <a:t>Prompt: Is it true that your mother will be at the party?</a:t>
            </a:r>
          </a:p>
          <a:p>
            <a:endParaRPr lang="es-ES" sz="3600" smtClean="0">
              <a:latin typeface="+mj-lt"/>
            </a:endParaRPr>
          </a:p>
          <a:p>
            <a:r>
              <a:rPr lang="es-ES" sz="3600" smtClean="0">
                <a:latin typeface="+mj-lt"/>
              </a:rPr>
              <a:t>That’s </a:t>
            </a:r>
            <a:r>
              <a:rPr lang="es-ES" sz="3600">
                <a:latin typeface="+mj-lt"/>
              </a:rPr>
              <a:t>right</a:t>
            </a:r>
            <a:r>
              <a:rPr lang="es-ES" sz="3600" smtClean="0">
                <a:latin typeface="+mj-lt"/>
              </a:rPr>
              <a:t>.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Agreement</a:t>
            </a:r>
          </a:p>
          <a:p>
            <a:r>
              <a:rPr lang="es-ES" sz="3600" smtClean="0">
                <a:latin typeface="+mj-lt"/>
              </a:rPr>
              <a:t>Prompt</a:t>
            </a:r>
            <a:r>
              <a:rPr lang="es-ES" sz="3600">
                <a:latin typeface="+mj-lt"/>
              </a:rPr>
              <a:t>: Is it true that </a:t>
            </a:r>
            <a:r>
              <a:rPr lang="es-ES" sz="3600" smtClean="0">
                <a:latin typeface="+mj-lt"/>
              </a:rPr>
              <a:t>your mother will be at the party?</a:t>
            </a:r>
            <a:endParaRPr lang="es-ES" sz="3600">
              <a:latin typeface="+mj-lt"/>
            </a:endParaRPr>
          </a:p>
          <a:p>
            <a:endParaRPr lang="es-ES" sz="3600">
              <a:latin typeface="+mj-lt"/>
            </a:endParaRPr>
          </a:p>
          <a:p>
            <a:r>
              <a:rPr lang="es-ES" sz="3600">
                <a:latin typeface="+mj-lt"/>
              </a:rPr>
              <a:t>That’s right.</a:t>
            </a:r>
          </a:p>
          <a:p>
            <a:endParaRPr lang="es-ES" sz="3600">
              <a:latin typeface="+mj-lt"/>
            </a:endParaRPr>
          </a:p>
          <a:p>
            <a:r>
              <a:rPr lang="es-ES" sz="3600">
                <a:latin typeface="+mj-lt"/>
              </a:rPr>
              <a:t>C’est ça.</a:t>
            </a:r>
          </a:p>
          <a:p>
            <a:endParaRPr lang="es-ES" sz="3600">
              <a:latin typeface="+mj-lt"/>
            </a:endParaRPr>
          </a:p>
          <a:p>
            <a:r>
              <a:rPr lang="es-ES" sz="3600">
                <a:latin typeface="+mj-lt"/>
              </a:rPr>
              <a:t>Así es. / Eso es.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Disagreement</a:t>
            </a:r>
          </a:p>
          <a:p>
            <a:r>
              <a:rPr lang="es-ES" sz="3600" smtClean="0">
                <a:latin typeface="+mj-lt"/>
              </a:rPr>
              <a:t>Prompt</a:t>
            </a:r>
            <a:r>
              <a:rPr lang="es-ES" sz="3600">
                <a:latin typeface="+mj-lt"/>
              </a:rPr>
              <a:t>: Since </a:t>
            </a:r>
            <a:r>
              <a:rPr lang="es-ES" sz="3600" smtClean="0">
                <a:latin typeface="+mj-lt"/>
              </a:rPr>
              <a:t>your mother will be at </a:t>
            </a:r>
            <a:r>
              <a:rPr lang="es-ES" sz="3600">
                <a:latin typeface="+mj-lt"/>
              </a:rPr>
              <a:t>the party, are you planning to go</a:t>
            </a:r>
            <a:r>
              <a:rPr lang="es-ES" sz="3600" smtClean="0">
                <a:latin typeface="+mj-lt"/>
              </a:rPr>
              <a:t>?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Disagreement</a:t>
            </a:r>
          </a:p>
          <a:p>
            <a:r>
              <a:rPr lang="es-ES" sz="3600" smtClean="0">
                <a:latin typeface="+mj-lt"/>
              </a:rPr>
              <a:t>Prompt</a:t>
            </a:r>
            <a:r>
              <a:rPr lang="es-ES" sz="3600">
                <a:latin typeface="+mj-lt"/>
              </a:rPr>
              <a:t>: Since </a:t>
            </a:r>
            <a:r>
              <a:rPr lang="es-ES" sz="3600" smtClean="0">
                <a:latin typeface="+mj-lt"/>
              </a:rPr>
              <a:t>your mother will be at </a:t>
            </a:r>
            <a:r>
              <a:rPr lang="es-ES" sz="3600">
                <a:latin typeface="+mj-lt"/>
              </a:rPr>
              <a:t>the party, are you planning to go?</a:t>
            </a:r>
          </a:p>
          <a:p>
            <a:endParaRPr lang="es-ES" sz="3600">
              <a:latin typeface="+mj-lt"/>
            </a:endParaRPr>
          </a:p>
          <a:p>
            <a:r>
              <a:rPr lang="es-ES" sz="3600">
                <a:latin typeface="+mj-lt"/>
              </a:rPr>
              <a:t>Of course not</a:t>
            </a:r>
            <a:r>
              <a:rPr lang="es-ES" sz="3600" smtClean="0">
                <a:latin typeface="+mj-lt"/>
              </a:rPr>
              <a:t>!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Disagreement</a:t>
            </a:r>
          </a:p>
          <a:p>
            <a:r>
              <a:rPr lang="es-ES" sz="3600" smtClean="0">
                <a:latin typeface="+mj-lt"/>
              </a:rPr>
              <a:t>Prompt</a:t>
            </a:r>
            <a:r>
              <a:rPr lang="es-ES" sz="3600">
                <a:latin typeface="+mj-lt"/>
              </a:rPr>
              <a:t>: Since </a:t>
            </a:r>
            <a:r>
              <a:rPr lang="es-ES" sz="3600" smtClean="0">
                <a:latin typeface="+mj-lt"/>
              </a:rPr>
              <a:t>your mother will be at </a:t>
            </a:r>
            <a:r>
              <a:rPr lang="es-ES" sz="3600">
                <a:latin typeface="+mj-lt"/>
              </a:rPr>
              <a:t>the party, are you planning to go?</a:t>
            </a:r>
          </a:p>
          <a:p>
            <a:endParaRPr lang="es-ES" sz="3600">
              <a:latin typeface="+mj-lt"/>
            </a:endParaRPr>
          </a:p>
          <a:p>
            <a:r>
              <a:rPr lang="es-ES" sz="3600">
                <a:latin typeface="+mj-lt"/>
              </a:rPr>
              <a:t>Of course not!</a:t>
            </a:r>
          </a:p>
          <a:p>
            <a:endParaRPr lang="es-ES" sz="3600">
              <a:latin typeface="+mj-lt"/>
            </a:endParaRPr>
          </a:p>
          <a:p>
            <a:r>
              <a:rPr lang="es-ES" sz="3600">
                <a:latin typeface="+mj-lt"/>
              </a:rPr>
              <a:t>Bien sûr que non!</a:t>
            </a:r>
          </a:p>
          <a:p>
            <a:endParaRPr lang="es-ES" sz="3600">
              <a:latin typeface="+mj-lt"/>
            </a:endParaRPr>
          </a:p>
          <a:p>
            <a:r>
              <a:rPr lang="en-US" sz="3600">
                <a:latin typeface="+mj-lt"/>
              </a:rPr>
              <a:t>¡Claro que no!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Reactions (1)</a:t>
            </a:r>
          </a:p>
          <a:p>
            <a:r>
              <a:rPr lang="en-US" sz="3600" smtClean="0">
                <a:latin typeface="+mj-lt"/>
              </a:rPr>
              <a:t>Prompt</a:t>
            </a:r>
            <a:r>
              <a:rPr lang="en-US" sz="3600">
                <a:latin typeface="+mj-lt"/>
              </a:rPr>
              <a:t>: How can you say such a terrible thing</a:t>
            </a:r>
            <a:r>
              <a:rPr lang="en-US" sz="3600" smtClean="0">
                <a:latin typeface="+mj-lt"/>
              </a:rPr>
              <a:t>?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Reactions (1</a:t>
            </a:r>
            <a:r>
              <a:rPr lang="en-US" sz="3600" smtClean="0">
                <a:latin typeface="+mj-lt"/>
              </a:rPr>
              <a:t>)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How can you say such a terrible thing?</a:t>
            </a:r>
          </a:p>
          <a:p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(I’m) just kidding.  I’m sorry</a:t>
            </a:r>
            <a:r>
              <a:rPr lang="en-US" sz="3600" smtClean="0">
                <a:latin typeface="+mj-lt"/>
              </a:rPr>
              <a:t>.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Reactions (1</a:t>
            </a:r>
            <a:r>
              <a:rPr lang="en-US" sz="3600" smtClean="0">
                <a:latin typeface="+mj-lt"/>
              </a:rPr>
              <a:t>)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How can you say such a terrible thing?</a:t>
            </a:r>
          </a:p>
          <a:p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(I’m) just kidding.  I’m sorry.</a:t>
            </a:r>
          </a:p>
          <a:p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Je rigole.  Je suis désolé(e).</a:t>
            </a:r>
          </a:p>
          <a:p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Lo digo en broma.  Lo siento.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Examples of English Conversational Elements</a:t>
            </a:r>
          </a:p>
          <a:p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Well...</a:t>
            </a:r>
          </a:p>
          <a:p>
            <a:r>
              <a:rPr lang="en-US" sz="3600">
                <a:latin typeface="+mj-lt"/>
              </a:rPr>
              <a:t>In my opinion...</a:t>
            </a:r>
          </a:p>
          <a:p>
            <a:r>
              <a:rPr lang="en-US" sz="3600">
                <a:latin typeface="+mj-lt"/>
              </a:rPr>
              <a:t>Actually...</a:t>
            </a:r>
          </a:p>
          <a:p>
            <a:r>
              <a:rPr lang="en-US" sz="3600">
                <a:latin typeface="+mj-lt"/>
              </a:rPr>
              <a:t>The problem is that...</a:t>
            </a:r>
          </a:p>
          <a:p>
            <a:r>
              <a:rPr lang="en-US" sz="3600">
                <a:latin typeface="+mj-lt"/>
              </a:rPr>
              <a:t>That’s why...</a:t>
            </a:r>
          </a:p>
          <a:p>
            <a:r>
              <a:rPr lang="en-US" sz="3600">
                <a:latin typeface="+mj-lt"/>
              </a:rPr>
              <a:t>...um...</a:t>
            </a:r>
          </a:p>
          <a:p>
            <a:r>
              <a:rPr lang="en-US" sz="3600">
                <a:latin typeface="+mj-lt"/>
              </a:rPr>
              <a:t>What I am trying to say is that...</a:t>
            </a:r>
          </a:p>
          <a:p>
            <a:r>
              <a:rPr lang="en-US" sz="3600">
                <a:latin typeface="+mj-lt"/>
              </a:rPr>
              <a:t>As far as I know...</a:t>
            </a:r>
            <a:endParaRPr lang="en-US" sz="24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Reactions (2</a:t>
            </a:r>
            <a:r>
              <a:rPr lang="en-US" sz="3600" smtClean="0">
                <a:latin typeface="+mj-lt"/>
              </a:rPr>
              <a:t>)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I </a:t>
            </a:r>
            <a:r>
              <a:rPr lang="en-US" sz="3600" smtClean="0">
                <a:latin typeface="+mj-lt"/>
              </a:rPr>
              <a:t>did really well on the SAT!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Reactions (2</a:t>
            </a:r>
            <a:r>
              <a:rPr lang="en-US" sz="3600" smtClean="0">
                <a:latin typeface="+mj-lt"/>
              </a:rPr>
              <a:t>)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I </a:t>
            </a:r>
            <a:r>
              <a:rPr lang="en-US" sz="3600" smtClean="0">
                <a:latin typeface="+mj-lt"/>
              </a:rPr>
              <a:t>did really well on the SAT!</a:t>
            </a:r>
            <a:endParaRPr lang="en-US" sz="3600">
              <a:latin typeface="+mj-lt"/>
            </a:endParaRPr>
          </a:p>
          <a:p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Way to go</a:t>
            </a:r>
            <a:r>
              <a:rPr lang="en-US" sz="3600" smtClean="0">
                <a:latin typeface="+mj-lt"/>
              </a:rPr>
              <a:t>!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Reactions (2</a:t>
            </a:r>
            <a:r>
              <a:rPr lang="en-US" sz="3600" smtClean="0">
                <a:latin typeface="+mj-lt"/>
              </a:rPr>
              <a:t>)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I </a:t>
            </a:r>
            <a:r>
              <a:rPr lang="en-US" sz="3600" smtClean="0">
                <a:latin typeface="+mj-lt"/>
              </a:rPr>
              <a:t>did really well on the SAT!</a:t>
            </a:r>
            <a:endParaRPr lang="en-US" sz="3600">
              <a:latin typeface="+mj-lt"/>
            </a:endParaRPr>
          </a:p>
          <a:p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Way to go!</a:t>
            </a:r>
          </a:p>
          <a:p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Bravo!</a:t>
            </a:r>
          </a:p>
          <a:p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¡Bien hecho!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Indecision / </a:t>
            </a:r>
            <a:r>
              <a:rPr lang="en-US" sz="3600" smtClean="0">
                <a:latin typeface="+mj-lt"/>
              </a:rPr>
              <a:t>Indifference</a:t>
            </a:r>
            <a:endParaRPr lang="en-US" sz="3600">
              <a:latin typeface="+mj-lt"/>
            </a:endParaRPr>
          </a:p>
          <a:p>
            <a:r>
              <a:rPr lang="fr-FR" sz="3600">
                <a:latin typeface="+mj-lt"/>
              </a:rPr>
              <a:t>Prompt: Would you like chocolate cake or chocolate cream pie</a:t>
            </a:r>
            <a:r>
              <a:rPr lang="fr-FR" sz="3600" smtClean="0">
                <a:latin typeface="+mj-lt"/>
              </a:rPr>
              <a:t>?</a:t>
            </a:r>
            <a:endParaRPr lang="fr-FR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Indecision / </a:t>
            </a:r>
            <a:r>
              <a:rPr lang="en-US" sz="3600" smtClean="0">
                <a:latin typeface="+mj-lt"/>
              </a:rPr>
              <a:t>Indifference</a:t>
            </a:r>
            <a:endParaRPr lang="en-US" sz="3600">
              <a:latin typeface="+mj-lt"/>
            </a:endParaRPr>
          </a:p>
          <a:p>
            <a:r>
              <a:rPr lang="fr-FR" sz="3600">
                <a:latin typeface="+mj-lt"/>
              </a:rPr>
              <a:t>Prompt: Would you like chocolate cake or chocolate cream pie?</a:t>
            </a:r>
          </a:p>
          <a:p>
            <a:endParaRPr lang="fr-FR" sz="3600">
              <a:latin typeface="+mj-lt"/>
            </a:endParaRPr>
          </a:p>
          <a:p>
            <a:r>
              <a:rPr lang="fr-FR" sz="3600">
                <a:latin typeface="+mj-lt"/>
              </a:rPr>
              <a:t>I don’t care (either way</a:t>
            </a:r>
            <a:r>
              <a:rPr lang="fr-FR" sz="3600" smtClean="0">
                <a:latin typeface="+mj-lt"/>
              </a:rPr>
              <a:t>).</a:t>
            </a:r>
            <a:endParaRPr lang="fr-FR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Indecision / </a:t>
            </a:r>
            <a:r>
              <a:rPr lang="en-US" sz="3600" smtClean="0">
                <a:latin typeface="+mj-lt"/>
              </a:rPr>
              <a:t>Indifference</a:t>
            </a:r>
            <a:endParaRPr lang="en-US" sz="3600">
              <a:latin typeface="+mj-lt"/>
            </a:endParaRPr>
          </a:p>
          <a:p>
            <a:r>
              <a:rPr lang="fr-FR" sz="3600">
                <a:latin typeface="+mj-lt"/>
              </a:rPr>
              <a:t>Prompt: Would you like chocolate cake or chocolate cream pie?</a:t>
            </a:r>
          </a:p>
          <a:p>
            <a:endParaRPr lang="fr-FR" sz="3600">
              <a:latin typeface="+mj-lt"/>
            </a:endParaRPr>
          </a:p>
          <a:p>
            <a:r>
              <a:rPr lang="fr-FR" sz="3600">
                <a:latin typeface="+mj-lt"/>
              </a:rPr>
              <a:t>I don’t care (either way).</a:t>
            </a:r>
          </a:p>
          <a:p>
            <a:endParaRPr lang="fr-FR" sz="3600">
              <a:latin typeface="+mj-lt"/>
            </a:endParaRPr>
          </a:p>
          <a:p>
            <a:r>
              <a:rPr lang="fr-FR" sz="3600">
                <a:latin typeface="+mj-lt"/>
              </a:rPr>
              <a:t>Ça m’est égal.</a:t>
            </a:r>
          </a:p>
          <a:p>
            <a:endParaRPr lang="fr-FR" sz="3600">
              <a:latin typeface="+mj-lt"/>
            </a:endParaRPr>
          </a:p>
          <a:p>
            <a:r>
              <a:rPr lang="fr-FR" sz="3600">
                <a:latin typeface="+mj-lt"/>
              </a:rPr>
              <a:t>Me da igual.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Hesitation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Can you tell me the reason for this incomplete homework</a:t>
            </a:r>
            <a:r>
              <a:rPr lang="en-US" sz="3600" smtClean="0">
                <a:latin typeface="+mj-lt"/>
              </a:rPr>
              <a:t>?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Hesitation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Can you tell me the reason for this incomplete homework?</a:t>
            </a:r>
          </a:p>
          <a:p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um, well, I don’t </a:t>
            </a:r>
            <a:r>
              <a:rPr lang="en-US" sz="3600" smtClean="0">
                <a:latin typeface="+mj-lt"/>
              </a:rPr>
              <a:t>know…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Hesitation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Can you tell me the reason for this incomplete homework?</a:t>
            </a:r>
          </a:p>
          <a:p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um, well, I don’t know...</a:t>
            </a:r>
          </a:p>
          <a:p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euh, eh bien, je (ne) sais pas...</a:t>
            </a:r>
          </a:p>
          <a:p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este, bueno, no sé...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533400" y="2971800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Sample Guided Dialogues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Categories</a:t>
            </a:r>
          </a:p>
          <a:p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Suggestions / Advice</a:t>
            </a:r>
          </a:p>
          <a:p>
            <a:r>
              <a:rPr lang="en-US" sz="3600">
                <a:latin typeface="+mj-lt"/>
              </a:rPr>
              <a:t>Permission</a:t>
            </a:r>
          </a:p>
          <a:p>
            <a:r>
              <a:rPr lang="en-US" sz="3600">
                <a:latin typeface="+mj-lt"/>
              </a:rPr>
              <a:t>Opinions</a:t>
            </a:r>
          </a:p>
          <a:p>
            <a:r>
              <a:rPr lang="en-US" sz="3600">
                <a:latin typeface="+mj-lt"/>
              </a:rPr>
              <a:t>Explanations</a:t>
            </a:r>
          </a:p>
          <a:p>
            <a:r>
              <a:rPr lang="en-US" sz="3600">
                <a:latin typeface="+mj-lt"/>
              </a:rPr>
              <a:t>Agreement / Disagreement</a:t>
            </a:r>
          </a:p>
          <a:p>
            <a:r>
              <a:rPr lang="en-US" sz="3600">
                <a:latin typeface="+mj-lt"/>
              </a:rPr>
              <a:t>Reactions</a:t>
            </a:r>
          </a:p>
          <a:p>
            <a:r>
              <a:rPr lang="en-US" sz="3600">
                <a:latin typeface="+mj-lt"/>
              </a:rPr>
              <a:t>Indecision / Indifference</a:t>
            </a:r>
          </a:p>
          <a:p>
            <a:r>
              <a:rPr lang="en-US" sz="3600">
                <a:latin typeface="+mj-lt"/>
              </a:rPr>
              <a:t>Hesitation, etc.</a:t>
            </a:r>
            <a:endParaRPr lang="en-US" sz="24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¿Cómo se dice </a:t>
            </a:r>
            <a:r>
              <a:rPr lang="en-US" sz="3600" i="1" smtClean="0">
                <a:latin typeface="+mj-lt"/>
              </a:rPr>
              <a:t>yesterday</a:t>
            </a:r>
            <a:r>
              <a:rPr lang="en-US" sz="3600" smtClean="0">
                <a:latin typeface="+mj-lt"/>
              </a:rPr>
              <a:t> en español?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  <a:p>
            <a:pPr algn="ctr"/>
            <a:r>
              <a:rPr lang="en-US" sz="3600" smtClean="0">
                <a:latin typeface="+mj-lt"/>
              </a:rPr>
              <a:t>ayer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  <a:p>
            <a:pPr algn="ctr"/>
            <a:endParaRPr lang="en-US" sz="3600" smtClean="0">
              <a:latin typeface="+mj-lt"/>
            </a:endParaRPr>
          </a:p>
          <a:p>
            <a:pPr algn="ctr"/>
            <a:r>
              <a:rPr lang="en-US" sz="3600" smtClean="0">
                <a:latin typeface="+mj-lt"/>
              </a:rPr>
              <a:t>Ahora trate de decir:</a:t>
            </a:r>
          </a:p>
          <a:p>
            <a:pPr algn="ctr"/>
            <a:r>
              <a:rPr lang="en-US" sz="3600" smtClean="0">
                <a:latin typeface="+mj-lt"/>
              </a:rPr>
              <a:t>the day before yesterday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  <a:p>
            <a:pPr algn="ctr"/>
            <a:r>
              <a:rPr lang="en-US" sz="3600" smtClean="0">
                <a:latin typeface="+mj-lt"/>
              </a:rPr>
              <a:t>anteayer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Using a form of acampar, ask your friend: Did you go camping?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  <a:p>
            <a:pPr algn="ctr"/>
            <a:r>
              <a:rPr lang="en-US" sz="3600" smtClean="0">
                <a:latin typeface="+mj-lt"/>
              </a:rPr>
              <a:t>¿Acampaste?</a:t>
            </a:r>
          </a:p>
          <a:p>
            <a:pPr algn="ctr"/>
            <a:r>
              <a:rPr lang="en-US" sz="3600" smtClean="0">
                <a:latin typeface="+mj-lt"/>
              </a:rPr>
              <a:t>Did you put acampar in the preterite?</a:t>
            </a:r>
          </a:p>
          <a:p>
            <a:pPr algn="ctr"/>
            <a:r>
              <a:rPr lang="en-US" sz="3600" smtClean="0">
                <a:latin typeface="+mj-lt"/>
              </a:rPr>
              <a:t>Dígalo otra vez: Did you go camping?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  <a:p>
            <a:pPr algn="ctr"/>
            <a:r>
              <a:rPr lang="en-US" sz="3600" smtClean="0">
                <a:latin typeface="+mj-lt"/>
              </a:rPr>
              <a:t>¿Acampaste?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Ahora diga: Did you go camping the day before yesterday?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  <a:p>
            <a:pPr algn="ctr"/>
            <a:r>
              <a:rPr lang="en-US" sz="3600" smtClean="0">
                <a:latin typeface="+mj-lt"/>
              </a:rPr>
              <a:t>¿Acampaste anteayer?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  <a:p>
            <a:pPr algn="ctr"/>
            <a:endParaRPr lang="en-US" sz="3600" smtClean="0">
              <a:latin typeface="+mj-lt"/>
            </a:endParaRPr>
          </a:p>
          <a:p>
            <a:pPr algn="ctr"/>
            <a:r>
              <a:rPr lang="en-US" sz="3600" smtClean="0">
                <a:latin typeface="+mj-lt"/>
              </a:rPr>
              <a:t>Ahora continúe: No, I did not go camping.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  <a:p>
            <a:pPr algn="ctr"/>
            <a:r>
              <a:rPr lang="en-US" sz="3600" smtClean="0">
                <a:latin typeface="+mj-lt"/>
              </a:rPr>
              <a:t>No, no acampé.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533400" y="457201"/>
            <a:ext cx="8077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For the hesitation word </a:t>
            </a:r>
            <a:r>
              <a:rPr lang="en-US" sz="3600" i="1" smtClean="0">
                <a:latin typeface="+mj-lt"/>
              </a:rPr>
              <a:t>Well…</a:t>
            </a:r>
            <a:r>
              <a:rPr lang="en-US" sz="3600" smtClean="0">
                <a:latin typeface="+mj-lt"/>
              </a:rPr>
              <a:t> you use the word for good.</a:t>
            </a:r>
          </a:p>
          <a:p>
            <a:pPr algn="ctr"/>
            <a:r>
              <a:rPr lang="en-US" sz="3600" smtClean="0">
                <a:latin typeface="+mj-lt"/>
              </a:rPr>
              <a:t>Escuche y repita: Bueno…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  <a:p>
            <a:pPr algn="ctr"/>
            <a:endParaRPr lang="en-US" sz="3600" smtClean="0">
              <a:latin typeface="+mj-lt"/>
            </a:endParaRPr>
          </a:p>
          <a:p>
            <a:pPr algn="ctr"/>
            <a:r>
              <a:rPr lang="en-US" sz="3600" smtClean="0">
                <a:latin typeface="+mj-lt"/>
              </a:rPr>
              <a:t>Now your friend asks you: Well, what did you do?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  <a:p>
            <a:pPr algn="ctr"/>
            <a:r>
              <a:rPr lang="en-US" sz="3600" smtClean="0">
                <a:latin typeface="+mj-lt"/>
              </a:rPr>
              <a:t>Bueno, ¿Qué hiciste?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</p:txBody>
      </p:sp>
      <p:pic>
        <p:nvPicPr>
          <p:cNvPr id="5" name="Spanish Sample.wav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191000" y="2819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533400" y="609600"/>
            <a:ext cx="8077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Vous êtes arrivé à la Gare du Nord (the North Station).  You realize that you have missed your train. You go to the ticket office to ask for help.  A woman motions to you to come her window.</a:t>
            </a:r>
          </a:p>
          <a:p>
            <a:pPr algn="ctr"/>
            <a:r>
              <a:rPr lang="fr-FR" sz="3600" smtClean="0">
                <a:latin typeface="+mj-lt"/>
              </a:rPr>
              <a:t>En utilisant une forme de </a:t>
            </a:r>
            <a:r>
              <a:rPr lang="fr-FR" sz="3600" i="1" smtClean="0">
                <a:latin typeface="+mj-lt"/>
              </a:rPr>
              <a:t>rater</a:t>
            </a:r>
            <a:r>
              <a:rPr lang="fr-FR" sz="3600" smtClean="0">
                <a:latin typeface="+mj-lt"/>
              </a:rPr>
              <a:t>, comment dit-on</a:t>
            </a:r>
            <a:r>
              <a:rPr lang="en-US" sz="3600" smtClean="0">
                <a:latin typeface="+mj-lt"/>
              </a:rPr>
              <a:t>: Hello. I missed the train.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  <a:p>
            <a:pPr algn="ctr"/>
            <a:r>
              <a:rPr lang="en-US" sz="3600" smtClean="0">
                <a:latin typeface="+mj-lt"/>
              </a:rPr>
              <a:t>Bonjour.  J’ai raté le train.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533400" y="1524000"/>
            <a:ext cx="8077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The ticket agent responds with: À quelle ville est-ce que vous voyagez?</a:t>
            </a:r>
          </a:p>
          <a:p>
            <a:pPr algn="ctr"/>
            <a:r>
              <a:rPr lang="en-US" sz="3600" smtClean="0">
                <a:latin typeface="+mj-lt"/>
              </a:rPr>
              <a:t>Répondez: I would like to go to Paris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  <a:p>
            <a:pPr algn="ctr"/>
            <a:r>
              <a:rPr lang="en-US" sz="3600" smtClean="0">
                <a:latin typeface="+mj-lt"/>
              </a:rPr>
              <a:t>Je voudrais aller à Paris.</a:t>
            </a:r>
          </a:p>
          <a:p>
            <a:pPr algn="ctr"/>
            <a:r>
              <a:rPr lang="en-US" sz="3600" smtClean="0">
                <a:latin typeface="+mj-lt"/>
              </a:rPr>
              <a:t>Leave time to say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533400" y="1524000"/>
            <a:ext cx="8077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3600" smtClean="0">
                <a:latin typeface="+mj-lt"/>
              </a:rPr>
              <a:t>L’agent dit: Don’t worry.</a:t>
            </a:r>
          </a:p>
          <a:p>
            <a:pPr algn="ctr"/>
            <a:r>
              <a:rPr lang="fr-FR" sz="3600" smtClean="0">
                <a:latin typeface="+mj-lt"/>
              </a:rPr>
              <a:t>Écoutez et répétez: Ne vous inquiétez pas.</a:t>
            </a:r>
          </a:p>
          <a:p>
            <a:pPr algn="ctr"/>
            <a:r>
              <a:rPr lang="fr-FR" sz="3600" smtClean="0">
                <a:latin typeface="+mj-lt"/>
              </a:rPr>
              <a:t>Leave time to say</a:t>
            </a:r>
          </a:p>
          <a:p>
            <a:pPr algn="ctr"/>
            <a:r>
              <a:rPr lang="fr-FR" sz="3600" smtClean="0">
                <a:latin typeface="+mj-lt"/>
              </a:rPr>
              <a:t>Ne vous inquiétez pas.</a:t>
            </a:r>
          </a:p>
          <a:p>
            <a:pPr algn="ctr"/>
            <a:r>
              <a:rPr lang="fr-FR" sz="3600" smtClean="0">
                <a:latin typeface="+mj-lt"/>
              </a:rPr>
              <a:t>Leave time to say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533400" y="685800"/>
            <a:ext cx="8077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3600" smtClean="0">
                <a:latin typeface="+mj-lt"/>
              </a:rPr>
              <a:t>Vous répondez: But, I have to arrive at 11:00 AM.</a:t>
            </a:r>
          </a:p>
          <a:p>
            <a:pPr algn="ctr"/>
            <a:r>
              <a:rPr lang="fr-FR" sz="3600" smtClean="0">
                <a:latin typeface="+mj-lt"/>
              </a:rPr>
              <a:t>Leave time to say.</a:t>
            </a:r>
          </a:p>
          <a:p>
            <a:pPr algn="ctr"/>
            <a:r>
              <a:rPr lang="fr-FR" sz="3600" smtClean="0">
                <a:latin typeface="+mj-lt"/>
              </a:rPr>
              <a:t>Mais, j’ai besoin d’arriver à onze heures du matin.</a:t>
            </a:r>
          </a:p>
          <a:p>
            <a:pPr algn="ctr"/>
            <a:r>
              <a:rPr lang="fr-FR" sz="3600" smtClean="0">
                <a:latin typeface="+mj-lt"/>
              </a:rPr>
              <a:t>Leave time to say.</a:t>
            </a:r>
          </a:p>
          <a:p>
            <a:pPr algn="ctr"/>
            <a:r>
              <a:rPr lang="fr-FR" sz="3600" smtClean="0">
                <a:latin typeface="+mj-lt"/>
              </a:rPr>
              <a:t>Mais, j’ai besoin d’arriver à onze heures du matin.</a:t>
            </a:r>
          </a:p>
          <a:p>
            <a:pPr algn="ctr"/>
            <a:r>
              <a:rPr lang="fr-FR" sz="3600" smtClean="0">
                <a:latin typeface="+mj-lt"/>
              </a:rPr>
              <a:t>Leave time to say.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533400" y="1066800"/>
            <a:ext cx="80772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L’agent dit: It’s not a problem.  In French we literally say </a:t>
            </a:r>
            <a:r>
              <a:rPr lang="en-US" sz="3600" i="1" smtClean="0">
                <a:latin typeface="+mj-lt"/>
              </a:rPr>
              <a:t>It is not serious</a:t>
            </a:r>
            <a:r>
              <a:rPr lang="en-US" sz="3600" smtClean="0">
                <a:latin typeface="+mj-lt"/>
              </a:rPr>
              <a:t>.</a:t>
            </a:r>
          </a:p>
          <a:p>
            <a:pPr algn="ctr"/>
            <a:r>
              <a:rPr lang="en-US" sz="3600" smtClean="0">
                <a:latin typeface="+mj-lt"/>
              </a:rPr>
              <a:t>Écoutez et répétez: Ce n’est pas grave.</a:t>
            </a:r>
          </a:p>
          <a:p>
            <a:pPr algn="ctr"/>
            <a:r>
              <a:rPr lang="en-US" sz="3600" smtClean="0">
                <a:latin typeface="+mj-lt"/>
              </a:rPr>
              <a:t>Leave time to say.</a:t>
            </a:r>
          </a:p>
          <a:p>
            <a:pPr algn="ctr"/>
            <a:r>
              <a:rPr lang="en-US" sz="3600" smtClean="0">
                <a:latin typeface="+mj-lt"/>
              </a:rPr>
              <a:t>Ce n’est pas grave.</a:t>
            </a:r>
          </a:p>
          <a:p>
            <a:pPr algn="ctr"/>
            <a:r>
              <a:rPr lang="en-US" sz="3600" smtClean="0">
                <a:latin typeface="+mj-lt"/>
              </a:rPr>
              <a:t>Leave time to say.</a:t>
            </a:r>
          </a:p>
          <a:p>
            <a:pPr algn="ctr"/>
            <a:endParaRPr lang="en-US" sz="3600" smtClean="0">
              <a:latin typeface="+mj-lt"/>
            </a:endParaRPr>
          </a:p>
        </p:txBody>
      </p:sp>
      <p:pic>
        <p:nvPicPr>
          <p:cNvPr id="4" name="French Sample.wav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419600" y="441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533400" y="2362200"/>
            <a:ext cx="8077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3600" smtClean="0">
                <a:latin typeface="+mj-lt"/>
              </a:rPr>
              <a:t>Ideas for Integration of Conversational Elements???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Suggestions / </a:t>
            </a:r>
            <a:r>
              <a:rPr lang="en-US" sz="3600" smtClean="0">
                <a:latin typeface="+mj-lt"/>
              </a:rPr>
              <a:t>Advice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What are we going to do tonight</a:t>
            </a:r>
            <a:r>
              <a:rPr lang="en-US" sz="3600" smtClean="0">
                <a:latin typeface="+mj-lt"/>
              </a:rPr>
              <a:t>?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ChangeArrowheads="1"/>
          </p:cNvSpPr>
          <p:nvPr/>
        </p:nvSpPr>
        <p:spPr bwMode="auto">
          <a:xfrm>
            <a:off x="533400" y="2514600"/>
            <a:ext cx="807720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300" smtClean="0">
                <a:latin typeface="+mj-lt"/>
                <a:hlinkClick r:id="rId2"/>
              </a:rPr>
              <a:t>http</a:t>
            </a:r>
            <a:r>
              <a:rPr lang="en-US" sz="3300">
                <a:latin typeface="+mj-lt"/>
                <a:hlinkClick r:id="rId2"/>
              </a:rPr>
              <a:t>://conversationalelements.wikispaces.com/</a:t>
            </a:r>
            <a:endParaRPr lang="en-US" sz="33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Suggestions / </a:t>
            </a:r>
            <a:r>
              <a:rPr lang="en-US" sz="3600" smtClean="0">
                <a:latin typeface="+mj-lt"/>
              </a:rPr>
              <a:t>Advice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What are we going to do tonight?</a:t>
            </a:r>
          </a:p>
          <a:p>
            <a:endParaRPr lang="en-US" sz="3600">
              <a:latin typeface="+mj-lt"/>
            </a:endParaRPr>
          </a:p>
          <a:p>
            <a:r>
              <a:rPr lang="es-ES" sz="3600">
                <a:latin typeface="+mj-lt"/>
              </a:rPr>
              <a:t>How about </a:t>
            </a:r>
            <a:r>
              <a:rPr lang="es-ES" sz="3600" smtClean="0">
                <a:latin typeface="+mj-lt"/>
              </a:rPr>
              <a:t>we go to the movies?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Suggestions / </a:t>
            </a:r>
            <a:r>
              <a:rPr lang="en-US" sz="3600" smtClean="0">
                <a:latin typeface="+mj-lt"/>
              </a:rPr>
              <a:t>Advice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What are we going to do tonight?</a:t>
            </a:r>
          </a:p>
          <a:p>
            <a:endParaRPr lang="en-US" sz="3600">
              <a:latin typeface="+mj-lt"/>
            </a:endParaRPr>
          </a:p>
          <a:p>
            <a:r>
              <a:rPr lang="es-ES" sz="3600">
                <a:latin typeface="+mj-lt"/>
              </a:rPr>
              <a:t>How about </a:t>
            </a:r>
            <a:r>
              <a:rPr lang="es-ES" sz="3600" smtClean="0">
                <a:latin typeface="+mj-lt"/>
              </a:rPr>
              <a:t>we go to the movies?</a:t>
            </a:r>
            <a:endParaRPr lang="es-ES" sz="1200">
              <a:latin typeface="+mj-lt"/>
            </a:endParaRPr>
          </a:p>
          <a:p>
            <a:endParaRPr lang="es-ES" sz="3600">
              <a:latin typeface="+mj-lt"/>
            </a:endParaRPr>
          </a:p>
          <a:p>
            <a:r>
              <a:rPr lang="es-ES" sz="3600">
                <a:latin typeface="+mj-lt"/>
              </a:rPr>
              <a:t>Et si </a:t>
            </a:r>
            <a:r>
              <a:rPr lang="es-ES" sz="3600" smtClean="0">
                <a:latin typeface="+mj-lt"/>
              </a:rPr>
              <a:t>on + imperf</a:t>
            </a:r>
            <a:r>
              <a:rPr lang="es-ES" sz="3600" smtClean="0"/>
              <a:t>.</a:t>
            </a:r>
            <a:r>
              <a:rPr lang="es-ES" sz="3600" smtClean="0">
                <a:latin typeface="+mj-lt"/>
              </a:rPr>
              <a:t>…?</a:t>
            </a:r>
          </a:p>
          <a:p>
            <a:endParaRPr lang="es-ES" sz="3600">
              <a:latin typeface="+mj-lt"/>
            </a:endParaRPr>
          </a:p>
          <a:p>
            <a:r>
              <a:rPr lang="es-ES" sz="3600">
                <a:latin typeface="+mj-lt"/>
              </a:rPr>
              <a:t>¿Qué tal </a:t>
            </a:r>
            <a:r>
              <a:rPr lang="es-ES" sz="3600" smtClean="0">
                <a:latin typeface="+mj-lt"/>
              </a:rPr>
              <a:t>si (nosotros)…?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latin typeface="+mj-lt"/>
              </a:rPr>
              <a:t>Suggestions / </a:t>
            </a:r>
            <a:r>
              <a:rPr lang="en-US" sz="3600" smtClean="0">
                <a:latin typeface="+mj-lt"/>
              </a:rPr>
              <a:t>Advice</a:t>
            </a:r>
            <a:endParaRPr lang="en-US" sz="3600">
              <a:latin typeface="+mj-lt"/>
            </a:endParaRPr>
          </a:p>
          <a:p>
            <a:r>
              <a:rPr lang="en-US" sz="3600">
                <a:latin typeface="+mj-lt"/>
              </a:rPr>
              <a:t>Prompt: What are we going to do tonight?</a:t>
            </a:r>
          </a:p>
          <a:p>
            <a:endParaRPr lang="en-US" sz="3600">
              <a:latin typeface="+mj-lt"/>
            </a:endParaRPr>
          </a:p>
          <a:p>
            <a:r>
              <a:rPr lang="es-ES" sz="3600">
                <a:latin typeface="+mj-lt"/>
              </a:rPr>
              <a:t>How about </a:t>
            </a:r>
            <a:r>
              <a:rPr lang="es-ES" sz="3600" smtClean="0">
                <a:latin typeface="+mj-lt"/>
              </a:rPr>
              <a:t>we go to the movies?</a:t>
            </a:r>
            <a:endParaRPr lang="es-ES" sz="1200">
              <a:latin typeface="+mj-lt"/>
            </a:endParaRPr>
          </a:p>
          <a:p>
            <a:endParaRPr lang="es-ES" sz="3600">
              <a:latin typeface="+mj-lt"/>
            </a:endParaRPr>
          </a:p>
          <a:p>
            <a:r>
              <a:rPr lang="es-ES" sz="3600">
                <a:latin typeface="+mj-lt"/>
              </a:rPr>
              <a:t>Et si on </a:t>
            </a:r>
            <a:r>
              <a:rPr lang="es-ES" sz="3600" smtClean="0">
                <a:latin typeface="+mj-lt"/>
              </a:rPr>
              <a:t>allait au cinéma?</a:t>
            </a:r>
            <a:endParaRPr lang="es-ES" sz="3600">
              <a:latin typeface="+mj-lt"/>
            </a:endParaRPr>
          </a:p>
          <a:p>
            <a:endParaRPr lang="es-ES" sz="3600">
              <a:latin typeface="+mj-lt"/>
            </a:endParaRPr>
          </a:p>
          <a:p>
            <a:r>
              <a:rPr lang="es-ES" sz="3600">
                <a:latin typeface="+mj-lt"/>
              </a:rPr>
              <a:t>¿Qué tal si </a:t>
            </a:r>
            <a:r>
              <a:rPr lang="es-ES" sz="3600" smtClean="0">
                <a:latin typeface="+mj-lt"/>
              </a:rPr>
              <a:t>vamos al cine?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533400" y="381000"/>
            <a:ext cx="8077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smtClean="0">
                <a:latin typeface="+mj-lt"/>
              </a:rPr>
              <a:t>Permission</a:t>
            </a:r>
            <a:endParaRPr lang="fr-FR" sz="3600">
              <a:latin typeface="+mj-lt"/>
            </a:endParaRPr>
          </a:p>
          <a:p>
            <a:r>
              <a:rPr lang="en-US" sz="3600">
                <a:latin typeface="+mj-lt"/>
              </a:rPr>
              <a:t>Prompt: </a:t>
            </a:r>
            <a:r>
              <a:rPr lang="en-US" sz="3600" smtClean="0">
                <a:latin typeface="+mj-lt"/>
              </a:rPr>
              <a:t>You remember that you have to call your mom in the middle of class.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5357</TotalTime>
  <Words>1494</Words>
  <Application>Microsoft Macintosh PowerPoint</Application>
  <PresentationFormat>On-screen Show (4:3)</PresentationFormat>
  <Paragraphs>269</Paragraphs>
  <Slides>50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Pittsford Mendon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R. Pellegrino</dc:creator>
  <cp:lastModifiedBy>Candace Black</cp:lastModifiedBy>
  <cp:revision>144</cp:revision>
  <dcterms:created xsi:type="dcterms:W3CDTF">2009-10-17T18:37:41Z</dcterms:created>
  <dcterms:modified xsi:type="dcterms:W3CDTF">2014-03-08T01:17:50Z</dcterms:modified>
</cp:coreProperties>
</file>